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60" r:id="rId3"/>
    <p:sldId id="262" r:id="rId4"/>
    <p:sldId id="265" r:id="rId5"/>
    <p:sldId id="324" r:id="rId6"/>
    <p:sldId id="292" r:id="rId7"/>
    <p:sldId id="325" r:id="rId8"/>
    <p:sldId id="275" r:id="rId9"/>
    <p:sldId id="326" r:id="rId10"/>
    <p:sldId id="327" r:id="rId11"/>
    <p:sldId id="329" r:id="rId12"/>
    <p:sldId id="328" r:id="rId13"/>
    <p:sldId id="306" r:id="rId14"/>
    <p:sldId id="330" r:id="rId15"/>
    <p:sldId id="290" r:id="rId16"/>
    <p:sldId id="303" r:id="rId17"/>
  </p:sldIdLst>
  <p:sldSz cx="9144000" cy="5143500" type="screen16x9"/>
  <p:notesSz cx="6858000" cy="9144000"/>
  <p:embeddedFontLst>
    <p:embeddedFont>
      <p:font typeface="Oswald" panose="020B0604020202020204" charset="0"/>
      <p:regular r:id="rId19"/>
      <p:bold r:id="rId20"/>
    </p:embeddedFont>
    <p:embeddedFont>
      <p:font typeface="Fira Code Light" panose="020B0604020202020204" charset="0"/>
      <p:regular r:id="rId21"/>
      <p:bold r:id="rId22"/>
    </p:embeddedFont>
    <p:embeddedFont>
      <p:font typeface="Calibri" panose="020F0502020204030204" pitchFamily="34" charset="0"/>
      <p:regular r:id="rId23"/>
      <p:bold r:id="rId24"/>
      <p:italic r:id="rId25"/>
      <p:boldItalic r:id="rId26"/>
    </p:embeddedFont>
    <p:embeddedFont>
      <p:font typeface="Bebas Neue" panose="020B0604020202020204" charset="0"/>
      <p:regular r:id="rId27"/>
    </p:embeddedFont>
    <p:embeddedFont>
      <p:font typeface="Open Sans" panose="020B0606030504020204" pitchFamily="34" charset="0"/>
      <p:regular r:id="rId28"/>
    </p:embeddedFont>
    <p:embeddedFont>
      <p:font typeface="Fira Code"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2" r:id="rId8"/>
    <p:sldLayoutId id="2147483669" r:id="rId9"/>
    <p:sldLayoutId id="2147483671"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gif"/><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665442" y="1908894"/>
            <a:ext cx="3070249"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Ví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dụ</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4603973" y="2255161"/>
            <a:ext cx="3591426" cy="1857634"/>
          </a:xfrm>
          <a:prstGeom prst="rect">
            <a:avLst/>
          </a:prstGeom>
        </p:spPr>
      </p:pic>
      <p:cxnSp>
        <p:nvCxnSpPr>
          <p:cNvPr id="12" name="Straight Connector 11"/>
          <p:cNvCxnSpPr/>
          <p:nvPr/>
        </p:nvCxnSpPr>
        <p:spPr>
          <a:xfrm>
            <a:off x="4665442" y="3891206"/>
            <a:ext cx="8009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3133" y="3692038"/>
            <a:ext cx="2575510" cy="253916"/>
          </a:xfrm>
          <a:prstGeom prst="rect">
            <a:avLst/>
          </a:prstGeom>
          <a:noFill/>
        </p:spPr>
        <p:txBody>
          <a:bodyPr wrap="square" rtlCol="0">
            <a:spAutoFit/>
          </a:bodyPr>
          <a:lstStyle/>
          <a:p>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Kiểu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dữ</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liệu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ban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đầu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của</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biến</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pie</a:t>
            </a:r>
            <a:endParaRPr lang="en-US" sz="1050" dirty="0">
              <a:solidFill>
                <a:schemeClr val="accent1">
                  <a:lumMod val="60000"/>
                  <a:lumOff val="40000"/>
                </a:schemeClr>
              </a:solidFill>
              <a:latin typeface="Calibri" panose="020F0502020204030204" pitchFamily="34" charset="0"/>
              <a:cs typeface="Calibri" panose="020F0502020204030204" pitchFamily="34" charset="0"/>
            </a:endParaRPr>
          </a:p>
        </p:txBody>
      </p:sp>
      <p:cxnSp>
        <p:nvCxnSpPr>
          <p:cNvPr id="41" name="Straight Connector 40"/>
          <p:cNvCxnSpPr/>
          <p:nvPr/>
        </p:nvCxnSpPr>
        <p:spPr>
          <a:xfrm>
            <a:off x="4665442" y="4066586"/>
            <a:ext cx="80093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32259" y="2971932"/>
            <a:ext cx="1021747" cy="1112"/>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54006" y="2758949"/>
            <a:ext cx="2064637" cy="253916"/>
          </a:xfrm>
          <a:prstGeom prst="rect">
            <a:avLst/>
          </a:prstGeom>
          <a:noFill/>
        </p:spPr>
        <p:txBody>
          <a:bodyPr wrap="square" rtlCol="0">
            <a:spAutoFit/>
          </a:bodyPr>
          <a:lstStyle/>
          <a:p>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Lệnh</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chuyển</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kiểu</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dữ</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liệu</a:t>
            </a:r>
            <a:endParaRPr lang="en-US" sz="1050" dirty="0">
              <a:solidFill>
                <a:schemeClr val="accent3">
                  <a:lumMod val="40000"/>
                  <a:lumOff val="60000"/>
                </a:schemeClr>
              </a:solidFill>
              <a:latin typeface="Calibri" panose="020F0502020204030204" pitchFamily="34" charset="0"/>
              <a:cs typeface="Calibri" panose="020F0502020204030204" pitchFamily="34" charset="0"/>
            </a:endParaRPr>
          </a:p>
        </p:txBody>
      </p:sp>
      <p:sp>
        <p:nvSpPr>
          <p:cNvPr id="20" name="TextBox 19"/>
          <p:cNvSpPr txBox="1"/>
          <p:nvPr/>
        </p:nvSpPr>
        <p:spPr>
          <a:xfrm>
            <a:off x="5543132" y="3879283"/>
            <a:ext cx="2045721" cy="253916"/>
          </a:xfrm>
          <a:prstGeom prst="rect">
            <a:avLst/>
          </a:prstGeom>
          <a:noFill/>
        </p:spPr>
        <p:txBody>
          <a:bodyPr wrap="square" rtlCol="0">
            <a:spAutoFit/>
          </a:bodyPr>
          <a:lstStyle/>
          <a:p>
            <a:r>
              <a:rPr lang="en-US" sz="1050" dirty="0" err="1" smtClean="0">
                <a:solidFill>
                  <a:schemeClr val="accent6"/>
                </a:solidFill>
                <a:latin typeface="Calibri" panose="020F0502020204030204" pitchFamily="34" charset="0"/>
                <a:cs typeface="Calibri" panose="020F0502020204030204" pitchFamily="34" charset="0"/>
              </a:rPr>
              <a:t>Kiểu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dữ</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liệu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mới</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của</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biến</a:t>
            </a:r>
            <a:r>
              <a:rPr lang="en-US" sz="1050" dirty="0" smtClean="0">
                <a:solidFill>
                  <a:schemeClr val="accent6"/>
                </a:solidFill>
                <a:latin typeface="Calibri" panose="020F0502020204030204" pitchFamily="34" charset="0"/>
                <a:cs typeface="Calibri" panose="020F0502020204030204" pitchFamily="34" charset="0"/>
              </a:rPr>
              <a:t> pie</a:t>
            </a:r>
            <a:endParaRPr lang="en-US" sz="105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94">
                                            <p:txEl>
                                              <p:pRg st="3" end="3"/>
                                            </p:txEl>
                                          </p:spTgt>
                                        </p:tgtEl>
                                        <p:attrNameLst>
                                          <p:attrName>style.visibility</p:attrName>
                                        </p:attrNameLst>
                                      </p:cBhvr>
                                      <p:to>
                                        <p:strVal val="visible"/>
                                      </p:to>
                                    </p:set>
                                    <p:animEffect transition="in" filter="fade">
                                      <p:cBhvr>
                                        <p:cTn id="11" dur="500"/>
                                        <p:tgtEl>
                                          <p:spTgt spid="139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arn(inVertical)">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P spid="14"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solidFill>
                  <a:schemeClr val="accent2"/>
                </a:solidFill>
              </a:rPr>
              <a:t>Float</a:t>
            </a:r>
            <a:endParaRPr dirty="0">
              <a:solidFill>
                <a:schemeClr val="accent2"/>
              </a:solidFill>
            </a:endParaRPr>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2 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lang="en-US" dirty="0" smtClean="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3"/>
                </a:solidFill>
              </a:rPr>
              <a:t>Integer</a:t>
            </a:r>
            <a:endParaRPr dirty="0">
              <a:solidFill>
                <a:schemeClr val="accent3"/>
              </a:solidFill>
            </a:endParaRPr>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tx2"/>
                </a:solidFill>
              </a:rPr>
              <a:t>Bonus.</a:t>
            </a:r>
            <a:r>
              <a:rPr lang="en-US" dirty="0" smtClean="0"/>
              <a:t> So </a:t>
            </a:r>
            <a:r>
              <a:rPr lang="en-US" dirty="0" err="1" smtClean="0"/>
              <a:t>sánh</a:t>
            </a:r>
            <a:r>
              <a:rPr lang="en-US" dirty="0" smtClean="0"/>
              <a:t> </a:t>
            </a:r>
            <a:r>
              <a:rPr lang="en-US" dirty="0" err="1" smtClean="0"/>
              <a:t>giữa</a:t>
            </a:r>
            <a:r>
              <a:rPr lang="en-US" dirty="0" smtClean="0"/>
              <a:t> </a:t>
            </a:r>
            <a:r>
              <a:rPr lang="en-US" dirty="0" err="1" smtClean="0">
                <a:solidFill>
                  <a:schemeClr val="accent3"/>
                </a:solidFill>
              </a:rPr>
              <a:t>Int</a:t>
            </a:r>
            <a:r>
              <a:rPr lang="en-US" dirty="0" smtClean="0"/>
              <a:t> </a:t>
            </a:r>
            <a:r>
              <a:rPr lang="en-US" dirty="0" err="1" smtClean="0"/>
              <a:t>và</a:t>
            </a:r>
            <a:r>
              <a:rPr lang="en-US" dirty="0" smtClean="0"/>
              <a:t> </a:t>
            </a:r>
            <a:r>
              <a:rPr lang="en-US" dirty="0" smtClean="0">
                <a:solidFill>
                  <a:schemeClr val="accent2"/>
                </a:solidFill>
              </a:rPr>
              <a:t>Float</a:t>
            </a:r>
            <a:endParaRPr dirty="0">
              <a:solidFill>
                <a:schemeClr val="accent2"/>
              </a:solidFill>
            </a:endParaRPr>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1" end="1"/>
                                            </p:txEl>
                                          </p:spTgt>
                                        </p:tgtEl>
                                        <p:attrNameLst>
                                          <p:attrName>style.visibility</p:attrName>
                                        </p:attrNameLst>
                                      </p:cBhvr>
                                      <p:to>
                                        <p:strVal val="visible"/>
                                      </p:to>
                                    </p:set>
                                    <p:animEffect transition="in" filter="fade">
                                      <p:cBhvr>
                                        <p:cTn id="15" dur="500"/>
                                        <p:tgtEl>
                                          <p:spTgt spid="95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uiExpand="1" build="p"/>
      <p:bldP spid="954" grpId="0" build="p"/>
      <p:bldP spid="9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8" name="Google Shape;1778;p8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 xmlns:a16="http://schemas.microsoft.com/office/drawing/2014/main" val="3940870710"/>
                    </a:ext>
                  </a:extLst>
                </a:gridCol>
                <a:gridCol w="1836678">
                  <a:extLst>
                    <a:ext uri="{9D8B030D-6E8A-4147-A177-3AD203B41FA5}">
                      <a16:colId xmlns="" xmlns:a16="http://schemas.microsoft.com/office/drawing/2014/main" val="3437013106"/>
                    </a:ext>
                  </a:extLst>
                </a:gridCol>
                <a:gridCol w="1836678">
                  <a:extLst>
                    <a:ext uri="{9D8B030D-6E8A-4147-A177-3AD203B41FA5}">
                      <a16:colId xmlns="" xmlns:a16="http://schemas.microsoft.com/office/drawing/2014/main" val="922246683"/>
                    </a:ext>
                  </a:extLst>
                </a:gridCol>
                <a:gridCol w="1836678">
                  <a:extLst>
                    <a:ext uri="{9D8B030D-6E8A-4147-A177-3AD203B41FA5}">
                      <a16:colId xmlns=""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là </a:t>
            </a:r>
            <a:r>
              <a:rPr lang="en-US" dirty="0" err="1" smtClean="0">
                <a:latin typeface="Calibri" panose="020F0502020204030204" pitchFamily="34" charset="0"/>
                <a:cs typeface="Calibri" panose="020F0502020204030204" pitchFamily="34" charset="0"/>
              </a:rPr>
              <a:t>kết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tương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như</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311150" indent="-285750">
              <a:buSzPts val="1400"/>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a:t>
            </a: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dấu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ngoặc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tròn</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lũy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thừa</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chứa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so </a:t>
            </a:r>
            <a:r>
              <a:rPr lang="en-US" dirty="0" err="1" smtClean="0">
                <a:latin typeface="Calibri" panose="020F0502020204030204" pitchFamily="34" charset="0"/>
                <a:cs typeface="Calibri" panose="020F0502020204030204" pitchFamily="34" charset="0"/>
              </a:rPr>
              <a:t>với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giải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thường</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Biểu</a:t>
            </a:r>
            <a:r>
              <a:rPr lang="en-US" dirty="0" smtClean="0"/>
              <a:t> </a:t>
            </a:r>
            <a:r>
              <a:rPr lang="en-US" dirty="0" err="1" smtClean="0"/>
              <a:t>thức</a:t>
            </a:r>
            <a:r>
              <a:rPr lang="en-US" dirty="0" smtClean="0"/>
              <a:t> </a:t>
            </a:r>
            <a:r>
              <a:rPr lang="en-US" dirty="0" err="1" smtClean="0"/>
              <a:t>số</a:t>
            </a:r>
            <a:r>
              <a:rPr lang="en-US" dirty="0" smtClean="0"/>
              <a:t> </a:t>
            </a:r>
            <a:r>
              <a:rPr lang="en-US" dirty="0" err="1" smtClean="0"/>
              <a:t>học</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27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94">
                                            <p:txEl>
                                              <p:pRg st="2" end="2"/>
                                            </p:txEl>
                                          </p:spTgt>
                                        </p:tgtEl>
                                        <p:attrNameLst>
                                          <p:attrName>style.visibility</p:attrName>
                                        </p:attrNameLst>
                                      </p:cBhvr>
                                      <p:to>
                                        <p:strVal val="visible"/>
                                      </p:to>
                                    </p:set>
                                    <p:animEffect transition="in" filter="fade">
                                      <p:cBhvr>
                                        <p:cTn id="11" dur="500"/>
                                        <p:tgtEl>
                                          <p:spTgt spid="139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94">
                                            <p:txEl>
                                              <p:pRg st="3" end="3"/>
                                            </p:txEl>
                                          </p:spTgt>
                                        </p:tgtEl>
                                        <p:attrNameLst>
                                          <p:attrName>style.visibility</p:attrName>
                                        </p:attrNameLst>
                                      </p:cBhvr>
                                      <p:to>
                                        <p:strVal val="visible"/>
                                      </p:to>
                                    </p:set>
                                    <p:animEffect transition="in" filter="fade">
                                      <p:cBhvr>
                                        <p:cTn id="16" dur="500"/>
                                        <p:tgtEl>
                                          <p:spTgt spid="1394">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94">
                                            <p:txEl>
                                              <p:pRg st="4" end="4"/>
                                            </p:txEl>
                                          </p:spTgt>
                                        </p:tgtEl>
                                        <p:attrNameLst>
                                          <p:attrName>style.visibility</p:attrName>
                                        </p:attrNameLst>
                                      </p:cBhvr>
                                      <p:to>
                                        <p:strVal val="visible"/>
                                      </p:to>
                                    </p:set>
                                    <p:animEffect transition="in" filter="fade">
                                      <p:cBhvr>
                                        <p:cTn id="20" dur="500"/>
                                        <p:tgtEl>
                                          <p:spTgt spid="1394">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94">
                                            <p:txEl>
                                              <p:pRg st="5" end="5"/>
                                            </p:txEl>
                                          </p:spTgt>
                                        </p:tgtEl>
                                        <p:attrNameLst>
                                          <p:attrName>style.visibility</p:attrName>
                                        </p:attrNameLst>
                                      </p:cBhvr>
                                      <p:to>
                                        <p:strVal val="visible"/>
                                      </p:to>
                                    </p:set>
                                    <p:animEffect transition="in" filter="fade">
                                      <p:cBhvr>
                                        <p:cTn id="24"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solidFill>
                  <a:schemeClr val="dk2"/>
                </a:solidFill>
                <a:latin typeface="Oswald"/>
                <a:ea typeface="Oswald"/>
                <a:cs typeface="Oswald"/>
                <a:sym typeface="Oswald"/>
              </a:rPr>
              <a:t>No one asked for this part</a:t>
            </a:r>
            <a:endParaRPr sz="1000" dirty="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3">
                    <a:lumMod val="75000"/>
                  </a:schemeClr>
                </a:solidFill>
              </a:rPr>
              <a:t>04. </a:t>
            </a:r>
            <a:r>
              <a:rPr lang="en-US" dirty="0" err="1" smtClean="0">
                <a:solidFill>
                  <a:schemeClr val="accent3">
                    <a:lumMod val="75000"/>
                  </a:schemeClr>
                </a:solidFill>
              </a:rPr>
              <a:t>Ví</a:t>
            </a:r>
            <a:r>
              <a:rPr lang="en-US" dirty="0" smtClean="0">
                <a:solidFill>
                  <a:schemeClr val="accent3">
                    <a:lumMod val="75000"/>
                  </a:schemeClr>
                </a:solidFill>
              </a:rPr>
              <a:t> </a:t>
            </a:r>
            <a:r>
              <a:rPr lang="en-US" dirty="0" err="1" smtClean="0">
                <a:solidFill>
                  <a:schemeClr val="accent3">
                    <a:lumMod val="75000"/>
                  </a:schemeClr>
                </a:solidFill>
              </a:rPr>
              <a:t>dụ</a:t>
            </a:r>
            <a:r>
              <a:rPr lang="en-US" dirty="0" smtClean="0">
                <a:solidFill>
                  <a:schemeClr val="accent3">
                    <a:lumMod val="75000"/>
                  </a:schemeClr>
                </a:solidFill>
              </a:rPr>
              <a:t> </a:t>
            </a:r>
            <a:r>
              <a:rPr lang="en-US" dirty="0" err="1" smtClean="0">
                <a:solidFill>
                  <a:schemeClr val="accent3">
                    <a:lumMod val="75000"/>
                  </a:schemeClr>
                </a:solidFill>
              </a:rPr>
              <a:t>và</a:t>
            </a:r>
            <a:r>
              <a:rPr lang="en-US" dirty="0" smtClean="0">
                <a:solidFill>
                  <a:schemeClr val="accent3">
                    <a:lumMod val="75000"/>
                  </a:schemeClr>
                </a:solidFill>
              </a:rPr>
              <a:t> </a:t>
            </a:r>
            <a:r>
              <a:rPr lang="en-US" dirty="0" err="1" smtClean="0">
                <a:solidFill>
                  <a:schemeClr val="accent3">
                    <a:lumMod val="75000"/>
                  </a:schemeClr>
                </a:solidFill>
              </a:rPr>
              <a:t>Thực</a:t>
            </a:r>
            <a:r>
              <a:rPr lang="en-US" dirty="0" smtClean="0">
                <a:solidFill>
                  <a:schemeClr val="accent3">
                    <a:lumMod val="75000"/>
                  </a:schemeClr>
                </a:solidFill>
              </a:rPr>
              <a:t> </a:t>
            </a:r>
            <a:r>
              <a:rPr lang="en-US" dirty="0" err="1" smtClean="0">
                <a:solidFill>
                  <a:schemeClr val="accent3">
                    <a:lumMod val="75000"/>
                  </a:schemeClr>
                </a:solidFill>
              </a:rPr>
              <a:t>hành</a:t>
            </a:r>
            <a:r>
              <a:rPr lang="en-US" dirty="0" smtClean="0">
                <a:solidFill>
                  <a:schemeClr val="accent3">
                    <a:lumMod val="75000"/>
                  </a:schemeClr>
                </a:solidFill>
              </a:rPr>
              <a:t>  </a:t>
            </a:r>
            <a:endParaRPr dirty="0">
              <a:solidFill>
                <a:schemeClr val="accent3">
                  <a:lumMod val="75000"/>
                </a:schemeClr>
              </a:solidFill>
            </a:endParaRPr>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You cannot learn something unless you actually tried it.</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10" y="1338974"/>
            <a:ext cx="2817854" cy="1618043"/>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5" name="Google Shape;1715;p78"/>
          <p:cNvSpPr txBox="1">
            <a:spLocks noGrp="1"/>
          </p:cNvSpPr>
          <p:nvPr>
            <p:ph type="title"/>
          </p:nvPr>
        </p:nvSpPr>
        <p:spPr>
          <a:xfrm>
            <a:off x="913331" y="1146720"/>
            <a:ext cx="4507979" cy="620700"/>
          </a:xfrm>
          <a:prstGeom prst="rect">
            <a:avLst/>
          </a:prstGeom>
        </p:spPr>
        <p:txBody>
          <a:bodyPr spcFirstLastPara="1" wrap="square" lIns="91425" tIns="91425" rIns="91425" bIns="91425" anchor="ctr" anchorCtr="0">
            <a:noAutofit/>
          </a:bodyPr>
          <a:lstStyle/>
          <a:p>
            <a:pPr lvl="0"/>
            <a:r>
              <a:rPr lang="en-US" sz="3200" dirty="0" smtClean="0"/>
              <a:t>/</a:t>
            </a:r>
            <a:r>
              <a:rPr lang="en-US" sz="3200" dirty="0" smtClean="0"/>
              <a:t>THANKS YOU !</a:t>
            </a:r>
            <a:endParaRPr sz="3200" dirty="0"/>
          </a:p>
        </p:txBody>
      </p:sp>
      <p:sp>
        <p:nvSpPr>
          <p:cNvPr id="1737" name="Google Shape;1737;p7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p:cNvSpPr>
            <a:spLocks noGrp="1"/>
          </p:cNvSpPr>
          <p:nvPr>
            <p:ph type="subTitle" idx="3"/>
          </p:nvPr>
        </p:nvSpPr>
        <p:spPr>
          <a:xfrm>
            <a:off x="907898" y="1879221"/>
            <a:ext cx="4867500" cy="316674"/>
          </a:xfrm>
        </p:spPr>
        <p:txBody>
          <a:bodyPr/>
          <a:lstStyle/>
          <a:p>
            <a:r>
              <a:rPr lang="en-US" dirty="0" smtClean="0"/>
              <a:t>Hope you learn something useful today.</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4"/>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779</Words>
  <Application>Microsoft Office PowerPoint</Application>
  <PresentationFormat>On-screen Show (16:9)</PresentationFormat>
  <Paragraphs>115</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Oswald</vt:lpstr>
      <vt:lpstr>Fira Code Light</vt:lpstr>
      <vt:lpstr>Calibri</vt:lpstr>
      <vt:lpstr>Bebas Neue</vt:lpstr>
      <vt:lpstr>Open Sans</vt:lpstr>
      <vt:lpstr>Fira Code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Bonus. So sánh giữa Int và Float</vt:lpstr>
      <vt:lpstr>03</vt:lpstr>
      <vt:lpstr>1. Phép toán số học cơ bản trong Python</vt:lpstr>
      <vt:lpstr>2. Biểu thức số học trong Python</vt:lpstr>
      <vt:lpstr>04. Ví dụ và Thực hành  </vt:lpstr>
      <vt:lpstr>/THANKS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45</cp:revision>
  <dcterms:modified xsi:type="dcterms:W3CDTF">2022-09-20T15:54:48Z</dcterms:modified>
</cp:coreProperties>
</file>